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heme/themeOverride26.xml" ContentType="application/vnd.openxmlformats-officedocument.themeOverride+xml"/>
  <Override PartName="/ppt/theme/themeOverride25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1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9.xml" ContentType="application/vnd.openxmlformats-officedocument.themeOverr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8.xml" ContentType="application/vnd.openxmlformats-officedocument.themeOverride+xml"/>
  <Override PartName="/ppt/theme/themeOverride7.xml" ContentType="application/vnd.openxmlformats-officedocument.themeOverride+xml"/>
  <Override PartName="/ppt/theme/themeOverride6.xml" ContentType="application/vnd.openxmlformats-officedocument.themeOverride+xml"/>
  <Override PartName="/ppt/theme/themeOverride5.xml" ContentType="application/vnd.openxmlformats-officedocument.themeOverride+xml"/>
  <Override PartName="/ppt/theme/themeOverride4.xml" ContentType="application/vnd.openxmlformats-officedocument.themeOverride+xml"/>
  <Override PartName="/ppt/theme/themeOverride3.xml" ContentType="application/vnd.openxmlformats-officedocument.themeOverride+xml"/>
  <Override PartName="/ppt/theme/themeOverride20.xml" ContentType="application/vnd.openxmlformats-officedocument.themeOverride+xml"/>
  <Override PartName="/ppt/theme/themeOverride10.xml" ContentType="application/vnd.openxmlformats-officedocument.themeOverride+xml"/>
  <Override PartName="/ppt/theme/themeOverride16.xml" ContentType="application/vnd.openxmlformats-officedocument.themeOverride+xml"/>
  <Override PartName="/ppt/theme/themeOverride15.xml" ContentType="application/vnd.openxmlformats-officedocument.themeOverride+xml"/>
  <Override PartName="/ppt/theme/themeOverride19.xml" ContentType="application/vnd.openxmlformats-officedocument.themeOverride+xml"/>
  <Override PartName="/ppt/theme/themeOverride18.xml" ContentType="application/vnd.openxmlformats-officedocument.themeOverride+xml"/>
  <Override PartName="/ppt/theme/themeOverride17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4.xml" ContentType="application/vnd.openxmlformats-officedocument.themeOverride+xml"/>
  <Override PartName="/ppt/theme/themeOverride13.xml" ContentType="application/vnd.openxmlformats-officedocument.themeOverrid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79" r:id="rId26"/>
    <p:sldId id="280" r:id="rId27"/>
    <p:sldId id="282" r:id="rId28"/>
    <p:sldId id="283" r:id="rId29"/>
    <p:sldId id="284" r:id="rId30"/>
    <p:sldId id="286" r:id="rId31"/>
    <p:sldId id="285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4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6.wmf"/><Relationship Id="rId2" Type="http://schemas.openxmlformats.org/officeDocument/2006/relationships/vmlDrawing" Target="../drawings/vmlDrawing3.vml"/><Relationship Id="rId16" Type="http://schemas.openxmlformats.org/officeDocument/2006/relationships/oleObject" Target="../embeddings/oleObject10.bin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3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4.x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9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21.x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wmf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23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6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26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28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8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8009862" cy="1656184"/>
          </a:xfrm>
        </p:spPr>
        <p:txBody>
          <a:bodyPr>
            <a:normAutofit/>
          </a:bodyPr>
          <a:lstStyle/>
          <a:p>
            <a:pPr algn="ctr"/>
            <a:r>
              <a:rPr lang="ru-RU" sz="4400" b="1" cap="small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оптимальных решений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93305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Принятие решений в условиях неопределенности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507288" cy="4785395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Данный критерий представляет собой комбинацию принципа гарантированного результата и принципа оптимизма. Функция, описывающая критерий Гурвица, представляется в виде: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       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где 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(А) - стратегия выбора альтернативы, характеризующая принцип гарантированного результата, 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- принципа оптимизма;                    - весовой коэффициент.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то общее выражение для принципа Гурвица на основании формулы будет иметь следующий вид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Здесь используются две гипотезы: первая - среда находится с вероятностью   в самом невыгодном состоянии и вторая- среда находится с вероятностью                в самом выгодном состоянии.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Гурвица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691680" y="2420888"/>
          <a:ext cx="3240360" cy="382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Формула" r:id="rId4" imgW="1853396" imgH="215806" progId="Equation.3">
                  <p:embed/>
                </p:oleObj>
              </mc:Choice>
              <mc:Fallback>
                <p:oleObj name="Формула" r:id="rId4" imgW="1853396" imgH="215806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20888"/>
                        <a:ext cx="3240360" cy="3821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763688" y="3428999"/>
          <a:ext cx="1152128" cy="353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Формула" r:id="rId6" imgW="710891" imgH="215806" progId="Equation.3">
                  <p:embed/>
                </p:oleObj>
              </mc:Choice>
              <mc:Fallback>
                <p:oleObj name="Формула" r:id="rId6" imgW="710891" imgH="21580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428999"/>
                        <a:ext cx="1152128" cy="3533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63687" y="3789040"/>
          <a:ext cx="4527419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Формула" r:id="rId8" imgW="2794000" imgH="292100" progId="Equation.3">
                  <p:embed/>
                </p:oleObj>
              </mc:Choice>
              <mc:Fallback>
                <p:oleObj name="Формула" r:id="rId8" imgW="2794000" imgH="292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7" y="3789040"/>
                        <a:ext cx="4527419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4932040" y="4437112"/>
          <a:ext cx="412536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Формула" r:id="rId10" imgW="2819400" imgH="292100" progId="Equation.3">
                  <p:embed/>
                </p:oleObj>
              </mc:Choice>
              <mc:Fallback>
                <p:oleObj name="Формула" r:id="rId10" imgW="2819400" imgH="2921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437112"/>
                        <a:ext cx="4125362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755576" y="4725144"/>
          <a:ext cx="439248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Формула" r:id="rId12" imgW="2654300" imgH="381000" progId="Equation.3">
                  <p:embed/>
                </p:oleObj>
              </mc:Choice>
              <mc:Fallback>
                <p:oleObj name="Формула" r:id="rId12" imgW="2654300" imgH="381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725144"/>
                        <a:ext cx="4392488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979712" y="5445224"/>
          <a:ext cx="30162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Формула" r:id="rId14" imgW="152280" imgH="139680" progId="Equation.3">
                  <p:embed/>
                </p:oleObj>
              </mc:Choice>
              <mc:Fallback>
                <p:oleObj name="Формула" r:id="rId14" imgW="152280" imgH="1396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445224"/>
                        <a:ext cx="301625" cy="28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3491880" y="5805264"/>
          <a:ext cx="936104" cy="32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Формула" r:id="rId16" imgW="444307" imgH="203112" progId="Equation.3">
                  <p:embed/>
                </p:oleObj>
              </mc:Choice>
              <mc:Fallback>
                <p:oleObj name="Формула" r:id="rId16" imgW="444307" imgH="203112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805264"/>
                        <a:ext cx="936104" cy="321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568952" cy="5040560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зависимости от значения весового коэффициента   можно получить различные предпочтительные альтернативы. Причем если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, то имеем принцип оптимизма, если           , то получим принцип гарантированного результата.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Используя этот критерий, обратимся опять к нашим данным (табл. 1).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Пусть весовой коэффициент, характеризующий степень важности соответствующей альтернативы, равен 0,7. Тогда получим: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			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Подставляя значения из таблице в данное выражение, имеем: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 * 220 + 0,3 * 530 =154+159 = 313;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0,7 * 270 + 0,3 * 490 =189 + 147=336;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0,7 * 190 + 0,3 * 575 =133+172,5 = 305,5.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54925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2400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7524328" y="1484784"/>
          <a:ext cx="30723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name="Формула" r:id="rId4" imgW="152334" imgH="139639" progId="Equation.3">
                  <p:embed/>
                </p:oleObj>
              </mc:Choice>
              <mc:Fallback>
                <p:oleObj name="Формула" r:id="rId4" imgW="152334" imgH="13963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1484784"/>
                        <a:ext cx="307234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79512" y="2060848"/>
          <a:ext cx="75798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name="Формула" r:id="rId6" imgW="380670" imgH="177646" progId="Equation.3">
                  <p:embed/>
                </p:oleObj>
              </mc:Choice>
              <mc:Fallback>
                <p:oleObj name="Формула" r:id="rId6" imgW="380670" imgH="17764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060848"/>
                        <a:ext cx="757980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5868144" y="2060848"/>
          <a:ext cx="1008112" cy="295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Формула" r:id="rId8" imgW="355138" imgH="177569" progId="Equation.3">
                  <p:embed/>
                </p:oleObj>
              </mc:Choice>
              <mc:Fallback>
                <p:oleObj name="Формула" r:id="rId8" imgW="355138" imgH="17756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060848"/>
                        <a:ext cx="1008112" cy="2958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403648" y="4077072"/>
          <a:ext cx="626469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Формула" r:id="rId10" imgW="2959100" imgH="292100" progId="Equation.3">
                  <p:embed/>
                </p:oleObj>
              </mc:Choice>
              <mc:Fallback>
                <p:oleObj name="Формула" r:id="rId10" imgW="2959100" imgH="2921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077072"/>
                        <a:ext cx="6264696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96944" cy="4785395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Далее производим выбор на основе следующей стратегии: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Подставляя вычисленные ранее значения, получим: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е 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*)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[313; 336; 305,5] = 336 (для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2).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Таким образом, оптимальной по принципу Гурвица при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коэффициенте  будет альтернатива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Приведем решение данным методом в следующей таблице: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24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2483768" y="1700808"/>
          <a:ext cx="3528392" cy="450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Формула" r:id="rId4" imgW="2032000" imgH="279400" progId="Equation.3">
                  <p:embed/>
                </p:oleObj>
              </mc:Choice>
              <mc:Fallback>
                <p:oleObj name="Формула" r:id="rId4" imgW="2032000" imgH="2794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700808"/>
                        <a:ext cx="3528392" cy="4509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95536" y="3140968"/>
          <a:ext cx="792088" cy="319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Формула" r:id="rId6" imgW="494870" imgH="203024" progId="Equation.3">
                  <p:embed/>
                </p:oleObj>
              </mc:Choice>
              <mc:Fallback>
                <p:oleObj name="Формула" r:id="rId6" imgW="494870" imgH="203024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140968"/>
                        <a:ext cx="792088" cy="3198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504" y="3789040"/>
          <a:ext cx="8856984" cy="2404036"/>
        </p:xfrm>
        <a:graphic>
          <a:graphicData uri="http://schemas.openxmlformats.org/drawingml/2006/table">
            <a:tbl>
              <a:tblPr/>
              <a:tblGrid>
                <a:gridCol w="1283172"/>
                <a:gridCol w="1358652"/>
                <a:gridCol w="1358652"/>
                <a:gridCol w="1045323"/>
                <a:gridCol w="1316296"/>
                <a:gridCol w="2494889"/>
              </a:tblGrid>
              <a:tr h="20906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Возможные новые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Критерий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е(А) по строкам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530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220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,7*220+0,3*530=313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0,7*270+0,3*490=336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max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575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0,7*190+0,3*575=305,5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395536" y="4581128"/>
          <a:ext cx="792162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Формула" r:id="rId8" imgW="494870" imgH="203024" progId="Equation.3">
                  <p:embed/>
                </p:oleObj>
              </mc:Choice>
              <mc:Fallback>
                <p:oleObj name="Формула" r:id="rId8" imgW="494870" imgH="203024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581128"/>
                        <a:ext cx="792162" cy="319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4785395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же весовой коэффициент равен 0,2 то решение изменится следующим образом:                          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0.2 * 220 + 0,8 * 530 =44+424=468;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0,2 * 270 + 0,8 * 490 =54+393=446;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)= 0,2 * 190 + 0,8 * 575 =38+460=498;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е 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*)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[468,446,498] = 498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3).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Оптимальной стратегией в этом случае будет работа фирмы на рынке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Приведем решение в виде таблицы: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при 0,2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4509120"/>
          <a:ext cx="8856983" cy="1706880"/>
        </p:xfrm>
        <a:graphic>
          <a:graphicData uri="http://schemas.openxmlformats.org/drawingml/2006/table">
            <a:tbl>
              <a:tblPr/>
              <a:tblGrid>
                <a:gridCol w="1224136"/>
                <a:gridCol w="1296144"/>
                <a:gridCol w="1368152"/>
                <a:gridCol w="1152128"/>
                <a:gridCol w="1296144"/>
                <a:gridCol w="2520279"/>
              </a:tblGrid>
              <a:tr h="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Возможные новые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Критерий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е(А) по строкам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нестабил.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нестабил.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530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220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*220+0,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*530=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468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*270+0,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*490=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575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0,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*190+0,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*575=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498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=max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395536" y="5229200"/>
          <a:ext cx="71322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Формула" r:id="rId4" imgW="494870" imgH="203024" progId="Equation.3">
                  <p:embed/>
                </p:oleObj>
              </mc:Choice>
              <mc:Fallback>
                <p:oleObj name="Формула" r:id="rId4" imgW="494870" imgH="203024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229200"/>
                        <a:ext cx="713222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35280" cy="4785395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Наконец, если положить , то получим следующее решение: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e(A1)=375;  e(A2)=380;  e(A3)=382,5,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е 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*)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[375,380,382,5] = 382,5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3).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в этом случае оптимальной стратегией будет работа на рынке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/>
              <a:t>3</a:t>
            </a:r>
            <a:r>
              <a:rPr lang="ru-RU" dirty="0" smtClean="0"/>
              <a:t>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Приведем решение в виде таблицы: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33323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при 0,5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717032"/>
          <a:ext cx="8784976" cy="1950720"/>
        </p:xfrm>
        <a:graphic>
          <a:graphicData uri="http://schemas.openxmlformats.org/drawingml/2006/table">
            <a:tbl>
              <a:tblPr/>
              <a:tblGrid>
                <a:gridCol w="1224136"/>
                <a:gridCol w="1296144"/>
                <a:gridCol w="1224136"/>
                <a:gridCol w="1152128"/>
                <a:gridCol w="1576226"/>
                <a:gridCol w="2312206"/>
              </a:tblGrid>
              <a:tr h="17104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Возможные новые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Критерий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е(А) по строкам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530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220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,5*220+0,5*530=375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0,5*270+0,5*490=380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575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190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=min(A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0,5*190+0,5*575=382,5=max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141" marR="64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539552" y="4437112"/>
          <a:ext cx="648072" cy="261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Формула" r:id="rId4" imgW="494870" imgH="203024" progId="Equation.3">
                  <p:embed/>
                </p:oleObj>
              </mc:Choice>
              <mc:Fallback>
                <p:oleObj name="Формула" r:id="rId4" imgW="494870" imgH="203024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437112"/>
                        <a:ext cx="648072" cy="2617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568952" cy="5328592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фирма желает, например, работать на всех трех рынках, то, используя принцип Гурвица, можно принять следующее решение по распределению долей продукции (долей объемов продаж) между рынками, применив формулу:</a:t>
            </a:r>
          </a:p>
          <a:p>
            <a:pPr marL="0" indent="3600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- доля товара в натуральном 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денежном выражении, реализуемого на рынке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=1,2,3.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общем случае процентное соотношение распределения товара по рынкам с использованием критерия Гурвица может быть вычислено по аналогичной формуле: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доля товара, реализуемого на рынке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выраженная в процентах;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количество рассматриваемых рынков.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(при работе на 3-х рынках)</a:t>
            </a:r>
            <a:endParaRPr lang="ru-RU" sz="2400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6588224" y="2492896"/>
          <a:ext cx="1368152" cy="996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Формула" r:id="rId4" imgW="875920" imgH="634725" progId="Equation.3">
                  <p:embed/>
                </p:oleObj>
              </mc:Choice>
              <mc:Fallback>
                <p:oleObj name="Формула" r:id="rId4" imgW="875920" imgH="634725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492896"/>
                        <a:ext cx="1368152" cy="9963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6012160" y="5013176"/>
          <a:ext cx="2011926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Формула" r:id="rId6" imgW="1371600" imgH="635000" progId="Equation.3">
                  <p:embed/>
                </p:oleObj>
              </mc:Choice>
              <mc:Fallback>
                <p:oleObj name="Формула" r:id="rId6" imgW="1371600" imgH="635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5013176"/>
                        <a:ext cx="2011926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568952" cy="5040560"/>
          </a:xfrm>
        </p:spPr>
        <p:txBody>
          <a:bodyPr>
            <a:normAutofit lnSpcReduction="10000"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нашем примере при          , если рассматривать все три рынка, то, используя формулу, получим следующее процентное распределение товара между рынками: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Однако представляется более рациональным распределить товар между рынками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так как рынок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должен быть выбран согласно принципу гарантированного результата, а рынок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согласно принципу оптимизма, причем изменение весового коэффициента в принципе Гурвица приводит к тем же альтернативам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Поэтому, используя формулу для двух рынков и       , получим следующее процентное распределение товара между ними:</a:t>
            </a:r>
          </a:p>
          <a:p>
            <a:pPr marL="0" indent="3600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33323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(при работе на 3-х рынках)</a:t>
            </a:r>
            <a:endParaRPr lang="ru-RU" sz="24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3347864" y="1412776"/>
          <a:ext cx="792088" cy="319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Формула" r:id="rId4" imgW="494870" imgH="203024" progId="Equation.3">
                  <p:embed/>
                </p:oleObj>
              </mc:Choice>
              <mc:Fallback>
                <p:oleObj name="Формула" r:id="rId4" imgW="494870" imgH="203024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412776"/>
                        <a:ext cx="792088" cy="3198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312813"/>
              </p:ext>
            </p:extLst>
          </p:nvPr>
        </p:nvGraphicFramePr>
        <p:xfrm>
          <a:off x="2483768" y="2420888"/>
          <a:ext cx="4364032" cy="172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Уравнение" r:id="rId6" imgW="3251160" imgH="1282680" progId="Equation.3">
                  <p:embed/>
                </p:oleObj>
              </mc:Choice>
              <mc:Fallback>
                <p:oleObj name="Уравнение" r:id="rId6" imgW="3251160" imgH="1282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420888"/>
                        <a:ext cx="4364032" cy="17276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7812359" y="5589240"/>
          <a:ext cx="970393" cy="391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Формула" r:id="rId8" imgW="494870" imgH="203024" progId="Equation.3">
                  <p:embed/>
                </p:oleObj>
              </mc:Choice>
              <mc:Fallback>
                <p:oleObj name="Формула" r:id="rId8" imgW="494870" imgH="203024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59" y="5589240"/>
                        <a:ext cx="970393" cy="3918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3501008"/>
            <a:ext cx="8424936" cy="2520280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Вообще говоря, здесь мы имеем пропорциональное распределение рисков. Данный подход может быть использован в практических расчетах.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54925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(при работе на 3-х рынках)</a:t>
            </a:r>
            <a:endParaRPr lang="ru-RU" sz="2400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2051720" y="1484784"/>
          <a:ext cx="5446495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Формула" r:id="rId4" imgW="3365500" imgH="863600" progId="Equation.3">
                  <p:embed/>
                </p:oleObj>
              </mc:Choice>
              <mc:Fallback>
                <p:oleObj name="Формула" r:id="rId4" imgW="3365500" imgH="863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484784"/>
                        <a:ext cx="5446495" cy="151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784976" cy="5184576"/>
          </a:xfrm>
        </p:spPr>
        <p:txBody>
          <a:bodyPr>
            <a:no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Стратегия выбора по принципу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Сэвиджа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характеризует те потенциальные потери, которые фирма будет иметь, если выберет неоптимальное решение. Детализированная процедура выбора в этом случае производится в три этапа.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Для каждого состояния внешней среды по конкретной альтернативе определяется максимальное значение функции полезности: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 есть, возможно, наилучший уровень полезности, который можно получить для конкретного состояния внешней среды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На основании значений, вычисленных по формуле, для каждой альтернативы строится показатель: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Данный показатель характеризует потенциальный риск, а точнее потерянную выгоду от выбора неоптимальной альтернативы. В результате этого действия формируется матрица потенциальных потерь.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минимаксного сожаления (принцип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Сэвиджа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1835696" y="3429000"/>
          <a:ext cx="3168352" cy="384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Формула" r:id="rId4" imgW="2514600" imgH="304800" progId="Equation.3">
                  <p:embed/>
                </p:oleObj>
              </mc:Choice>
              <mc:Fallback>
                <p:oleObj name="Формула" r:id="rId4" imgW="2514600" imgH="304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429000"/>
                        <a:ext cx="3168352" cy="3840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4572000" y="4725144"/>
          <a:ext cx="373991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Формула" r:id="rId6" imgW="2641600" imgH="304800" progId="Equation.3">
                  <p:embed/>
                </p:oleObj>
              </mc:Choice>
              <mc:Fallback>
                <p:oleObj name="Формула" r:id="rId6" imgW="2641600" imgH="304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725144"/>
                        <a:ext cx="3739915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712968" cy="5040560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Используя полученную на предыдущем этапе матрицу потерь (или, как еще говорят, матрицу сожалений), производится выбор стратегии с наименьшим показателем риска: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Данный критерий минимизирует возможные потери при условии, что состояние внешней среды наихудшим образом отличается от предполагаемого. Рассмотрим применение принципа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Сэвиджа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исходных данных в соответствии с описанной выше процедурой.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Для значений функции полезности по каждому состоянию внешней среды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определим максимальный уровень полезности: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ах{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{530; 490; 575} = 575;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{460; 390; 420} = 460;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{240; 300; 260} = 300; 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{220; 270; 190} = 270.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минимаксного сожаления (принцип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Сэвиджа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5652120" y="2060848"/>
          <a:ext cx="2376264" cy="40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name="Формула" r:id="rId4" imgW="1562100" imgH="292100" progId="Equation.3">
                  <p:embed/>
                </p:oleObj>
              </mc:Choice>
              <mc:Fallback>
                <p:oleObj name="Формула" r:id="rId4" imgW="1562100" imgH="292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060848"/>
                        <a:ext cx="2376264" cy="40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712968" cy="4785395"/>
          </a:xfrm>
        </p:spPr>
        <p:txBody>
          <a:bodyPr>
            <a:normAutofit fontScale="85000" lnSpcReduction="20000"/>
          </a:bodyPr>
          <a:lstStyle/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Большинство задач планирования зависит от ряда неизвестных заранее и неуправляемых факторов. Эти задачи обладают той или иной степенью неопределенности, которая может быть как объективной, так и субъективной, зависящей от индивидуальных психофизических параметров ЛПР. В таких задачах неизвестно распределение вероятностей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6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 с которыми внешняя среда может находиться в одном из возможных состояний . В этом случае ЛПР выдвигает только определенные гипотезы относительно состояний внешней среды.</a:t>
            </a: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Таким образом, для ЛПР, действующего в условиях неопределенности и невозможности получения дополнительной информации о неопределенных факторах, элементами описания ситуации планирования являются:</a:t>
            </a:r>
          </a:p>
          <a:p>
            <a:pPr marL="0" lvl="0" indent="36000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множество допустимых стратегий (множество возможных альтернатив действий ЛПР) А={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};</a:t>
            </a:r>
          </a:p>
          <a:p>
            <a:pPr marL="0" lvl="0" indent="36000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множество возможных состояний внешней среды (множество гипотез)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={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600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}.</a:t>
            </a:r>
          </a:p>
          <a:p>
            <a:pPr indent="28800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395536" y="980728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Принятие решений в условиях неопределенности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3284984"/>
            <a:ext cx="8435280" cy="3240360"/>
          </a:xfrm>
        </p:spPr>
        <p:txBody>
          <a:bodyPr>
            <a:normAutofit fontScale="92500"/>
          </a:bodyPr>
          <a:lstStyle/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Вычислим элементы матрицы потенциальных потерь согласно формуле: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575 - 530 = 45;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300 - 240 = 60;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575 - 490 = 85;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300 - 300 = 0;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575 - 575 = 0;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300 - 260 = 40; 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460 - 460 = 0;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270 - 220 = 50;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460 - 390 = 70;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270 - 270 = 0;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460 - 420 = 40;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 270 - 190 = 80.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Таким образом, матрица потерь будет иметь следующий вид.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24" y="1412776"/>
          <a:ext cx="6912768" cy="1706880"/>
        </p:xfrm>
        <a:graphic>
          <a:graphicData uri="http://schemas.openxmlformats.org/drawingml/2006/table">
            <a:tbl>
              <a:tblPr/>
              <a:tblGrid>
                <a:gridCol w="1296144"/>
                <a:gridCol w="1368152"/>
                <a:gridCol w="1296144"/>
                <a:gridCol w="1512168"/>
                <a:gridCol w="1440160"/>
              </a:tblGrid>
              <a:tr h="22401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Возможные новые товарные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460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=max(Z2)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300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=max(Z3)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=max(Z4)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575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=max(Z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35280" cy="4785395"/>
          </a:xfrm>
        </p:spPr>
        <p:txBody>
          <a:bodyPr/>
          <a:lstStyle/>
          <a:p>
            <a:pPr marL="0" indent="36000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Матрица потенциальных потерь</a:t>
            </a:r>
          </a:p>
          <a:p>
            <a:pPr marL="0" indent="360000"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На основании матрицы потерь можно определить максимальные потери по каждой альтернативе. Для этого применим правило: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каждого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1,2,3 определим: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w(A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)= 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[45; 0; 60; 50] = 60;   w(A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)= 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[85; 70; 0; 0] = 85;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w(A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)= 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[0; 40; 40; 80] = 80.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1700808"/>
          <a:ext cx="6624736" cy="1219200"/>
        </p:xfrm>
        <a:graphic>
          <a:graphicData uri="http://schemas.openxmlformats.org/drawingml/2006/table">
            <a:tbl>
              <a:tblPr/>
              <a:tblGrid>
                <a:gridCol w="1609303"/>
                <a:gridCol w="1243552"/>
                <a:gridCol w="1170402"/>
                <a:gridCol w="1194702"/>
                <a:gridCol w="1406777"/>
              </a:tblGrid>
              <a:tr h="723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Альтернативы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Состояния внешней среды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575-530=45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460-460=0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300-240=60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270-220=50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575-490=85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575-575=0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1577975" y="3789363"/>
          <a:ext cx="26765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Формула" r:id="rId4" imgW="1701720" imgH="291960" progId="Equation.3">
                  <p:embed/>
                </p:oleObj>
              </mc:Choice>
              <mc:Fallback>
                <p:oleObj name="Формула" r:id="rId4" imgW="1701720" imgH="29196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975" y="3789363"/>
                        <a:ext cx="26765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5157192"/>
          <a:ext cx="7488832" cy="1323960"/>
        </p:xfrm>
        <a:graphic>
          <a:graphicData uri="http://schemas.openxmlformats.org/drawingml/2006/table">
            <a:tbl>
              <a:tblPr/>
              <a:tblGrid>
                <a:gridCol w="1584176"/>
                <a:gridCol w="1368152"/>
                <a:gridCol w="936104"/>
                <a:gridCol w="2304256"/>
                <a:gridCol w="1296144"/>
              </a:tblGrid>
              <a:tr h="243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Альтернативы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Состояния внешней среды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60=max(A1)=min(max)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85=max(A</a:t>
                      </a:r>
                      <a:r>
                        <a:rPr lang="en-US" sz="16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80=max(A3)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33" marR="68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844824"/>
            <a:ext cx="8363272" cy="4281339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Оптимальной будет та альтернатива, которая имеет минимальные потери согласно выражению: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A*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{60; 85; 80}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60.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Следовательно, оптимальна альтернатива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имеющая минимальные потери выгоды.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640960" cy="4785395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Данный критерий применяется, если состояния внешней среды неизвестны, но их можно считать равновероятными, т. е.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Решающее правило в этом случае имеет следующий вид: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рассматриваемом примере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е 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*)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ах{(530+460+240+220) / 4; (490+390+300+270) / 4; (575+420+260+190) / 4}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{362,5; 362,5; 361,25} = 362,5.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Следовательно, с точки зрения критерия Лапласа можно выбрать как рынок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так и рынок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Лапласа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7164288" y="1700808"/>
          <a:ext cx="1872208" cy="48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Формула" r:id="rId4" imgW="1384300" imgH="393700" progId="Equation.3">
                  <p:embed/>
                </p:oleObj>
              </mc:Choice>
              <mc:Fallback>
                <p:oleObj name="Формула" r:id="rId4" imgW="1384300" imgH="3937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1700808"/>
                        <a:ext cx="1872208" cy="4886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987823" y="2348880"/>
          <a:ext cx="286866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name="Формула" r:id="rId6" imgW="1384300" imgH="444500" progId="Equation.3">
                  <p:embed/>
                </p:oleObj>
              </mc:Choice>
              <mc:Fallback>
                <p:oleObj name="Формула" r:id="rId6" imgW="1384300" imgH="444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3" y="2348880"/>
                        <a:ext cx="286866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268026"/>
              </p:ext>
            </p:extLst>
          </p:nvPr>
        </p:nvGraphicFramePr>
        <p:xfrm>
          <a:off x="259576" y="4437112"/>
          <a:ext cx="8640960" cy="2057400"/>
        </p:xfrm>
        <a:graphic>
          <a:graphicData uri="http://schemas.openxmlformats.org/drawingml/2006/table">
            <a:tbl>
              <a:tblPr/>
              <a:tblGrid>
                <a:gridCol w="576064"/>
                <a:gridCol w="1152128"/>
                <a:gridCol w="1080120"/>
                <a:gridCol w="1296144"/>
                <a:gridCol w="1296144"/>
                <a:gridCol w="3240360"/>
              </a:tblGrid>
              <a:tr h="21336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Критерий е(А) по строкам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5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5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5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5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5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5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530+460+240+220) / 4</a:t>
                      </a:r>
                      <a:r>
                        <a:rPr lang="en-US" sz="1500" b="1" dirty="0">
                          <a:latin typeface="Times New Roman"/>
                          <a:ea typeface="Times New Roman"/>
                        </a:rPr>
                        <a:t>=362,5=max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5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5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270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(490+390+300+270) / 4</a:t>
                      </a:r>
                      <a:r>
                        <a:rPr lang="en-US" sz="1500" b="1" dirty="0" smtClean="0">
                          <a:latin typeface="Times New Roman"/>
                          <a:ea typeface="Times New Roman"/>
                        </a:rPr>
                        <a:t>=362,5=max</a:t>
                      </a:r>
                      <a:endParaRPr lang="ru-RU" sz="15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5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5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575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>
                          <a:latin typeface="Times New Roman"/>
                          <a:ea typeface="Times New Roman"/>
                        </a:rPr>
                        <a:t>(575+420+260+190) / 4</a:t>
                      </a:r>
                      <a:r>
                        <a:rPr lang="en-US" sz="1500" b="0" dirty="0" smtClean="0">
                          <a:latin typeface="Times New Roman"/>
                          <a:ea typeface="Times New Roman"/>
                        </a:rPr>
                        <a:t>=361,25</a:t>
                      </a:r>
                      <a:endParaRPr lang="ru-RU" sz="15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0608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планирования в условиях риска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5256584"/>
          </a:xfrm>
        </p:spPr>
        <p:txBody>
          <a:bodyPr>
            <a:normAutofit fontScale="92500" lnSpcReduction="10000"/>
          </a:bodyPr>
          <a:lstStyle/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выбор планового решения осуществляется в условиях риска, известны или задаются субъективные вероятности возможных состояний внешней среды. При этом постановка задачи будет следующей: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имеется множество альтернатив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={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} и множество состояний внешней среды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={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};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известны субъективные вероятности состояния среды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),...,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)) =(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…,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причем                  .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для каждого сочетания альтернативного решения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состояния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задана функциональная полезность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0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Исходная информация представляется в виде табл.1. Существующие методы выбора базируются в основном на использовании вероятностных мер в качестве критериев выбора. В теории статистических решений обычно используются принцип Байеса, принцип Бернулли и принцип энтропии математического ожидания функции полезности.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планирования в условиях риска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5076056" y="3429000"/>
          <a:ext cx="108012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Формула" r:id="rId4" imgW="609336" imgH="444307" progId="Equation.3">
                  <p:embed/>
                </p:oleObj>
              </mc:Choice>
              <mc:Fallback>
                <p:oleObj name="Формула" r:id="rId4" imgW="609336" imgH="444307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3429000"/>
                        <a:ext cx="1080120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5112568"/>
          </a:xfrm>
        </p:spPr>
        <p:txBody>
          <a:bodyPr>
            <a:normAutofit fontScale="85000" lnSpcReduction="10000"/>
          </a:bodyPr>
          <a:lstStyle/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качестве критерия выбора стратегии (альтернативы)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применяются взвешенные по вероятности суммы полезностей, т. е.</a:t>
            </a:r>
          </a:p>
          <a:p>
            <a:pPr marL="0" indent="360000" algn="just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			 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Оптимальным считается решение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*, для которого значение критерия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будет максимальным или минимальным в зависимости от постановки задачи:                                                 или</a:t>
            </a:r>
          </a:p>
          <a:p>
            <a:pPr marL="0" indent="360000"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Если в примере задать вероятности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=0,4;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=0,2; 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=0,1; 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=0,3, то получим:</a:t>
            </a: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530 * 0,4+460 * 0,2 + 240 * 0,1 + 220 * 0,3 = 394;</a:t>
            </a: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490 * 0,4+390 * 0,2 + 300 * 0,1 + 270 * 0,3 = 385;</a:t>
            </a: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575 * 0,4+420 * 0,2 + 260 * 0,1 + 190 * 0,3 = 397;</a:t>
            </a:r>
          </a:p>
          <a:p>
            <a:pPr marL="0" indent="360000" algn="just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{394,385,397}=397 (для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=3).</a:t>
            </a:r>
          </a:p>
          <a:p>
            <a:pPr marL="0" indent="36000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Следовательно, оптимальной является альтернатива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Байеса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3059832" y="1916832"/>
          <a:ext cx="3191159" cy="720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Формула" r:id="rId4" imgW="1574800" imgH="444500" progId="Equation.3">
                  <p:embed/>
                </p:oleObj>
              </mc:Choice>
              <mc:Fallback>
                <p:oleObj name="Формула" r:id="rId4" imgW="1574800" imgH="444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916832"/>
                        <a:ext cx="3191159" cy="7200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059832" y="3140968"/>
          <a:ext cx="3240360" cy="533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Формула" r:id="rId6" imgW="2298700" imgH="444500" progId="Equation.3">
                  <p:embed/>
                </p:oleObj>
              </mc:Choice>
              <mc:Fallback>
                <p:oleObj name="Формула" r:id="rId6" imgW="2298700" imgH="444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140968"/>
                        <a:ext cx="3240360" cy="5336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827584" y="3429000"/>
          <a:ext cx="2952328" cy="530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Формула" r:id="rId8" imgW="2247900" imgH="444500" progId="Equation.3">
                  <p:embed/>
                </p:oleObj>
              </mc:Choice>
              <mc:Fallback>
                <p:oleObj name="Формула" r:id="rId8" imgW="2247900" imgH="4445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429000"/>
                        <a:ext cx="2952328" cy="5306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3789040"/>
            <a:ext cx="8496944" cy="2304256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Иногда каждому решению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ставят в соответствие не значение функции полезности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величину потерь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|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}| , которая характеризует упущенные возможности. Тогда                               </a:t>
            </a:r>
          </a:p>
          <a:p>
            <a:pPr marL="0" indent="360000" algn="just">
              <a:lnSpc>
                <a:spcPct val="90000"/>
              </a:lnSpc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340768"/>
          <a:ext cx="8424936" cy="2194560"/>
        </p:xfrm>
        <a:graphic>
          <a:graphicData uri="http://schemas.openxmlformats.org/drawingml/2006/table">
            <a:tbl>
              <a:tblPr/>
              <a:tblGrid>
                <a:gridCol w="1440160"/>
                <a:gridCol w="1224136"/>
                <a:gridCol w="1296144"/>
                <a:gridCol w="1080120"/>
                <a:gridCol w="1152128"/>
                <a:gridCol w="2232248"/>
              </a:tblGrid>
              <a:tr h="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Новые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Значение  критерия е по строкам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нестабил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слабая,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530*0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,4+460*0,2+ 240*0,1+220*0,3=394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385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397=max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Вероят-ть, 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0,3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2987824" y="4869160"/>
          <a:ext cx="280371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8" name="Формула" r:id="rId4" imgW="1739900" imgH="444500" progId="Equation.3">
                  <p:embed/>
                </p:oleObj>
              </mc:Choice>
              <mc:Fallback>
                <p:oleObj name="Формула" r:id="rId4" imgW="1739900" imgH="444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869160"/>
                        <a:ext cx="2803716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4785395"/>
          </a:xfrm>
        </p:spPr>
        <p:txBody>
          <a:bodyPr/>
          <a:lstStyle/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Используя матрицу потенциальных потерь, вычислим с учетом вероятностей наступления тех или иных состояний среды общие потери: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0,4 * 45 + 0 + 0,1 * 60 + 0,3 * 50 = 39;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0,4 * 85 + 0,2 * 70 + 0 + 0 = 48;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0+0,2 * 40 + 0,1 * 40 + 0,3 * 80 = 36.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основе формулы имеем: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     min { w1, w2, w3) = min {39; 48; 36}= 36 (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=3).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Оптимальной альтернативой является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4437112"/>
          <a:ext cx="6264696" cy="1839456"/>
        </p:xfrm>
        <a:graphic>
          <a:graphicData uri="http://schemas.openxmlformats.org/drawingml/2006/table">
            <a:tbl>
              <a:tblPr/>
              <a:tblGrid>
                <a:gridCol w="1440160"/>
                <a:gridCol w="432048"/>
                <a:gridCol w="432048"/>
                <a:gridCol w="360040"/>
                <a:gridCol w="432048"/>
                <a:gridCol w="3168352"/>
              </a:tblGrid>
              <a:tr h="57606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Альтернативы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Состояния внешней среды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Критерии 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w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 по строкам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45*0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,4+0*0,2+60*0,1+50*0,3=39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36=min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Вероят-ть, 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22140" marR="2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568952" cy="5328592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использовании данного принципа исходят из того, что известна некоторая функция полезности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(е). Эта субъективная функция полезности Бернулли ставит в соответствие каждому возможному вероятностному значению альтернативы определенную величину полезности. Для каждой альтернативы можно определить ожидаемое значение полезности ее вероятностного результата. Оптимальной считается альтернатива с наибольшим ожидаемым значением полезности, т. е. оптимальной стратегии  соответствует: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Вид функции полезности Бернулли зависит от отношения ЛПР к риску. Принципиальный вид функции полезности: 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а) при нейтральном (безразличном) отношении к риску; 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б) при существенном учете риска; </a:t>
            </a:r>
          </a:p>
          <a:p>
            <a:pPr marL="0" indent="360000" algn="just"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в) при малой значимости риска представлен на рис.1.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Бернулли</a:t>
            </a: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865" name="Object 1"/>
          <p:cNvGraphicFramePr>
            <a:graphicFrameLocks noChangeAspect="1"/>
          </p:cNvGraphicFramePr>
          <p:nvPr/>
        </p:nvGraphicFramePr>
        <p:xfrm>
          <a:off x="2987824" y="4005064"/>
          <a:ext cx="246492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Формула" r:id="rId4" imgW="1104900" imgH="444500" progId="Equation.3">
                  <p:embed/>
                </p:oleObj>
              </mc:Choice>
              <mc:Fallback>
                <p:oleObj name="Формула" r:id="rId4" imgW="1104900" imgH="444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005064"/>
                        <a:ext cx="246492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Предполагается, что на множестве отношений 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можно задать некоторую функцию полезности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), которая выступает в качестве меры желательности или полезности соответствующей альтернативы. Если множества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конечны, то мера для оценки эффективности действий ЛПР (полезность исходов) представима в виде матрицы. Каждое конкретное значение элемента матрицы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Zj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характеризует выбор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стратегии (альтернативы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при состоянии внешней среды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Для выбора лучшей стратегии имеется ряд специальных методов, ориентированных на использование в условиях неопределенности, которые рассмотрены и проиллюстрированы ниже.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Принятие решений в условиях неопределенности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3284984"/>
            <a:ext cx="8507288" cy="2409131"/>
          </a:xfrm>
        </p:spPr>
        <p:txBody>
          <a:bodyPr/>
          <a:lstStyle/>
          <a:p>
            <a:pPr marL="0" indent="36000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Рис. 1. Вид функции полезности Бернулли при различных точках зрения на риск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Здесь следует заметить, что на различных интервалах изменения аргумента функция полезности может иметь различный вид с точки зрения отношения к риску.</a:t>
            </a:r>
          </a:p>
          <a:p>
            <a:endParaRPr lang="ru-RU" dirty="0"/>
          </a:p>
        </p:txBody>
      </p:sp>
      <p:sp>
        <p:nvSpPr>
          <p:cNvPr id="3996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9937" name="Group 1"/>
          <p:cNvGrpSpPr>
            <a:grpSpLocks/>
          </p:cNvGrpSpPr>
          <p:nvPr/>
        </p:nvGrpSpPr>
        <p:grpSpPr bwMode="auto">
          <a:xfrm>
            <a:off x="1115616" y="1340768"/>
            <a:ext cx="7056784" cy="1872208"/>
            <a:chOff x="2274" y="9918"/>
            <a:chExt cx="7200" cy="2398"/>
          </a:xfrm>
        </p:grpSpPr>
        <p:sp>
          <p:nvSpPr>
            <p:cNvPr id="39959" name="AutoShape 23"/>
            <p:cNvSpPr>
              <a:spLocks noChangeArrowheads="1" noTextEdit="1"/>
            </p:cNvSpPr>
            <p:nvPr/>
          </p:nvSpPr>
          <p:spPr bwMode="auto">
            <a:xfrm>
              <a:off x="2274" y="9918"/>
              <a:ext cx="7200" cy="239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58" name="Line 22"/>
            <p:cNvSpPr>
              <a:spLocks noChangeShapeType="1"/>
            </p:cNvSpPr>
            <p:nvPr/>
          </p:nvSpPr>
          <p:spPr bwMode="auto">
            <a:xfrm flipV="1">
              <a:off x="2681" y="10189"/>
              <a:ext cx="17" cy="18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57" name="Line 21"/>
            <p:cNvSpPr>
              <a:spLocks noChangeShapeType="1"/>
            </p:cNvSpPr>
            <p:nvPr/>
          </p:nvSpPr>
          <p:spPr bwMode="auto">
            <a:xfrm>
              <a:off x="2545" y="11931"/>
              <a:ext cx="19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56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4582" y="11797"/>
              <a:ext cx="79" cy="2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e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5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545" y="9921"/>
              <a:ext cx="272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54" name="Line 18"/>
            <p:cNvSpPr>
              <a:spLocks noChangeShapeType="1"/>
            </p:cNvSpPr>
            <p:nvPr/>
          </p:nvSpPr>
          <p:spPr bwMode="auto">
            <a:xfrm flipV="1">
              <a:off x="2681" y="10591"/>
              <a:ext cx="1358" cy="1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5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903" y="10859"/>
              <a:ext cx="272" cy="2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5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3631" y="12065"/>
              <a:ext cx="135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а)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51" name="Line 15"/>
            <p:cNvSpPr>
              <a:spLocks noChangeShapeType="1"/>
            </p:cNvSpPr>
            <p:nvPr/>
          </p:nvSpPr>
          <p:spPr bwMode="auto">
            <a:xfrm flipV="1">
              <a:off x="4989" y="10189"/>
              <a:ext cx="17" cy="18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50" name="Line 14"/>
            <p:cNvSpPr>
              <a:spLocks noChangeShapeType="1"/>
            </p:cNvSpPr>
            <p:nvPr/>
          </p:nvSpPr>
          <p:spPr bwMode="auto">
            <a:xfrm>
              <a:off x="4852" y="11930"/>
              <a:ext cx="197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4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889" y="11796"/>
              <a:ext cx="79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e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852" y="9920"/>
              <a:ext cx="272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939" y="10858"/>
              <a:ext cx="273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5938" y="12064"/>
              <a:ext cx="135" cy="2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б)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5" name="Line 9"/>
            <p:cNvSpPr>
              <a:spLocks noChangeShapeType="1"/>
            </p:cNvSpPr>
            <p:nvPr/>
          </p:nvSpPr>
          <p:spPr bwMode="auto">
            <a:xfrm flipV="1">
              <a:off x="7297" y="10187"/>
              <a:ext cx="17" cy="18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44" name="Line 8"/>
            <p:cNvSpPr>
              <a:spLocks noChangeShapeType="1"/>
            </p:cNvSpPr>
            <p:nvPr/>
          </p:nvSpPr>
          <p:spPr bwMode="auto">
            <a:xfrm>
              <a:off x="7159" y="11927"/>
              <a:ext cx="197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4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9196" y="11793"/>
              <a:ext cx="80" cy="2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e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7159" y="9918"/>
              <a:ext cx="273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1" name="WordArt 5"/>
            <p:cNvSpPr>
              <a:spLocks noChangeArrowheads="1" noChangeShapeType="1" noTextEdit="1"/>
            </p:cNvSpPr>
            <p:nvPr/>
          </p:nvSpPr>
          <p:spPr bwMode="auto">
            <a:xfrm>
              <a:off x="8247" y="10855"/>
              <a:ext cx="273" cy="2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u(e)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4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8245" y="12059"/>
              <a:ext cx="135" cy="2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в)</a:t>
              </a:r>
              <a:endParaRPr lang="ru-RU" sz="12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9939" name="Freeform 3"/>
            <p:cNvSpPr>
              <a:spLocks/>
            </p:cNvSpPr>
            <p:nvPr/>
          </p:nvSpPr>
          <p:spPr bwMode="auto">
            <a:xfrm>
              <a:off x="7432" y="11226"/>
              <a:ext cx="1222" cy="692"/>
            </a:xfrm>
            <a:custGeom>
              <a:avLst/>
              <a:gdLst/>
              <a:ahLst/>
              <a:cxnLst>
                <a:cxn ang="0">
                  <a:pos x="0" y="930"/>
                </a:cxn>
                <a:cxn ang="0">
                  <a:pos x="180" y="570"/>
                </a:cxn>
                <a:cxn ang="0">
                  <a:pos x="360" y="390"/>
                </a:cxn>
                <a:cxn ang="0">
                  <a:pos x="720" y="210"/>
                </a:cxn>
                <a:cxn ang="0">
                  <a:pos x="1440" y="30"/>
                </a:cxn>
                <a:cxn ang="0">
                  <a:pos x="1620" y="30"/>
                </a:cxn>
              </a:cxnLst>
              <a:rect l="0" t="0" r="r" b="b"/>
              <a:pathLst>
                <a:path w="1620" h="930">
                  <a:moveTo>
                    <a:pt x="0" y="930"/>
                  </a:moveTo>
                  <a:cubicBezTo>
                    <a:pt x="60" y="795"/>
                    <a:pt x="120" y="660"/>
                    <a:pt x="180" y="570"/>
                  </a:cubicBezTo>
                  <a:cubicBezTo>
                    <a:pt x="240" y="480"/>
                    <a:pt x="270" y="450"/>
                    <a:pt x="360" y="390"/>
                  </a:cubicBezTo>
                  <a:cubicBezTo>
                    <a:pt x="450" y="330"/>
                    <a:pt x="540" y="270"/>
                    <a:pt x="720" y="210"/>
                  </a:cubicBezTo>
                  <a:cubicBezTo>
                    <a:pt x="900" y="150"/>
                    <a:pt x="1290" y="60"/>
                    <a:pt x="1440" y="30"/>
                  </a:cubicBezTo>
                  <a:cubicBezTo>
                    <a:pt x="1590" y="0"/>
                    <a:pt x="1605" y="15"/>
                    <a:pt x="1620" y="3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938" name="Freeform 2"/>
            <p:cNvSpPr>
              <a:spLocks/>
            </p:cNvSpPr>
            <p:nvPr/>
          </p:nvSpPr>
          <p:spPr bwMode="auto">
            <a:xfrm>
              <a:off x="5125" y="10572"/>
              <a:ext cx="678" cy="1362"/>
            </a:xfrm>
            <a:custGeom>
              <a:avLst/>
              <a:gdLst/>
              <a:ahLst/>
              <a:cxnLst>
                <a:cxn ang="0">
                  <a:pos x="0" y="1800"/>
                </a:cxn>
                <a:cxn ang="0">
                  <a:pos x="180" y="1800"/>
                </a:cxn>
                <a:cxn ang="0">
                  <a:pos x="360" y="1620"/>
                </a:cxn>
                <a:cxn ang="0">
                  <a:pos x="540" y="1260"/>
                </a:cxn>
                <a:cxn ang="0">
                  <a:pos x="720" y="720"/>
                </a:cxn>
                <a:cxn ang="0">
                  <a:pos x="900" y="0"/>
                </a:cxn>
              </a:cxnLst>
              <a:rect l="0" t="0" r="r" b="b"/>
              <a:pathLst>
                <a:path w="900" h="1830">
                  <a:moveTo>
                    <a:pt x="0" y="1800"/>
                  </a:moveTo>
                  <a:cubicBezTo>
                    <a:pt x="60" y="1815"/>
                    <a:pt x="120" y="1830"/>
                    <a:pt x="180" y="1800"/>
                  </a:cubicBezTo>
                  <a:cubicBezTo>
                    <a:pt x="240" y="1770"/>
                    <a:pt x="300" y="1710"/>
                    <a:pt x="360" y="1620"/>
                  </a:cubicBezTo>
                  <a:cubicBezTo>
                    <a:pt x="420" y="1530"/>
                    <a:pt x="480" y="1410"/>
                    <a:pt x="540" y="1260"/>
                  </a:cubicBezTo>
                  <a:cubicBezTo>
                    <a:pt x="600" y="1110"/>
                    <a:pt x="660" y="930"/>
                    <a:pt x="720" y="720"/>
                  </a:cubicBezTo>
                  <a:cubicBezTo>
                    <a:pt x="780" y="510"/>
                    <a:pt x="840" y="255"/>
                    <a:pt x="90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8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Бернулли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496944" cy="4785395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Рассмотрим принцип Бернулли применительно к задаче, исходные данные которой представлены в табл. 1, а вероятности состояния внешней среды такие же, как и в примере, иллюстрирующем принцип Байеса, а именно 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0.4;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0,2;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=0,1; 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=0,3.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результате проведенных расчетов функция полезности Бернулли имеет следующий вид: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Результаты определения оптимальной альтернативы (нового целевого рынка) по принципу Бернулли помещены в таблицу.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Бернулли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2267744" y="3861048"/>
          <a:ext cx="5016557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Формула" r:id="rId4" imgW="2895600" imgH="457200" progId="Equation.3">
                  <p:embed/>
                </p:oleObj>
              </mc:Choice>
              <mc:Fallback>
                <p:oleObj name="Формула" r:id="rId4" imgW="289560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861048"/>
                        <a:ext cx="5016557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8496944" cy="4785395"/>
          </a:xfrm>
        </p:spPr>
        <p:txBody>
          <a:bodyPr>
            <a:normAutofit/>
          </a:bodyPr>
          <a:lstStyle/>
          <a:p>
            <a:pPr marL="0" indent="36000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Значения функции полезности Бернулли</a:t>
            </a: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ах {163,2; 157,6; 162,2} = 163,2 (для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=1).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Согласно принципу Бернулли, оптимальной стратегией будет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800" dirty="0" smtClean="0"/>
          </a:p>
          <a:p>
            <a:pPr marL="0" indent="360000"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772816"/>
          <a:ext cx="7848872" cy="1463040"/>
        </p:xfrm>
        <a:graphic>
          <a:graphicData uri="http://schemas.openxmlformats.org/drawingml/2006/table">
            <a:tbl>
              <a:tblPr/>
              <a:tblGrid>
                <a:gridCol w="1626871"/>
                <a:gridCol w="921262"/>
                <a:gridCol w="901598"/>
                <a:gridCol w="1053463"/>
                <a:gridCol w="1053463"/>
                <a:gridCol w="2292215"/>
              </a:tblGrid>
              <a:tr h="2198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Альтернативы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Состояния внешней среды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Ожидаемые значения полезности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222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192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96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88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163,2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205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156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120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157,6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237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171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104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76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162,2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max(A)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Вероятность, </a:t>
                      </a:r>
                      <a:r>
                        <a:rPr lang="en-US" sz="1600" b="1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en-US" sz="1600" b="1" baseline="-25000">
                          <a:latin typeface="Times New Roman"/>
                          <a:ea typeface="Times New Roman"/>
                        </a:rPr>
                        <a:t>j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0,3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8229600" cy="2592288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Замечание.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Рассмотренные выше методы представляют собой индивидуальный выбор альтернатив, т.е. когда решение принимает одно лицо или несколько лиц, имеющих единое мнение. Однако могут быть применены и методы группового выбора.</a:t>
            </a:r>
          </a:p>
          <a:p>
            <a:pPr marL="0" indent="360000"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4785395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Данный принцип заключается в выборе в качестве оптимальной (наиболее эффективной) той альтернативы (стратегии), которая имеет наибольшее среди наименее благоприятных состояний внешней среды значение функции полезности. Таким образом, оптимальной, считается альтернатива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*, для которой выполняется соотношение: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			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есть значение функции полезности при альтернативе  и состоянии внешней среды      . Найденная оптимальная альтернатива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  выбранная по критерию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Вальда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обеспечивает гарантированный выигрыш (успех в достижении цели) при наихудшем для данной фирмы состоянии внешней среды.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9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максимина (принцип гарантированного результата, или критерий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Вальда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2555776" y="3140968"/>
          <a:ext cx="2448272" cy="553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Формула" r:id="rId4" imgW="1307532" imgH="291973" progId="Equation.3">
                  <p:embed/>
                </p:oleObj>
              </mc:Choice>
              <mc:Fallback>
                <p:oleObj name="Формула" r:id="rId4" imgW="1307532" imgH="291973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140968"/>
                        <a:ext cx="2448272" cy="5539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995936" y="4149080"/>
          <a:ext cx="1224136" cy="322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Формула" r:id="rId6" imgW="710891" imgH="266584" progId="Equation.3">
                  <p:embed/>
                </p:oleObj>
              </mc:Choice>
              <mc:Fallback>
                <p:oleObj name="Формула" r:id="rId6" imgW="710891" imgH="266584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149080"/>
                        <a:ext cx="1224136" cy="322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35280" cy="4713387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Исходная таблица решений характеризуется данными, привёденными в табл. 1.</a:t>
            </a:r>
          </a:p>
          <a:p>
            <a:pPr algn="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Таблица 1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Ожидаемые значения прибыли (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тыс.ден.ед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.) для трех товарных рынков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2780928"/>
          <a:ext cx="7416824" cy="2210936"/>
        </p:xfrm>
        <a:graphic>
          <a:graphicData uri="http://schemas.openxmlformats.org/drawingml/2006/table">
            <a:tbl>
              <a:tblPr/>
              <a:tblGrid>
                <a:gridCol w="1368150"/>
                <a:gridCol w="1440160"/>
                <a:gridCol w="1440160"/>
                <a:gridCol w="1584178"/>
                <a:gridCol w="1584176"/>
              </a:tblGrid>
              <a:tr h="276367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Возможные новые товарные рынки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7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800" b="1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aseline="-25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35280" cy="4785395"/>
          </a:xfrm>
        </p:spPr>
        <p:txBody>
          <a:bodyPr/>
          <a:lstStyle/>
          <a:p>
            <a:pPr marL="0" indent="360000" algn="just"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Сначала для каждой альтернативы выбираем по соответствующей строке минимальное значение функции полезности, т.е.</a:t>
            </a:r>
          </a:p>
          <a:p>
            <a:pPr marL="0" indent="360000" algn="just">
              <a:lnSpc>
                <a:spcPct val="8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{530,460,240,220 }= 220; </a:t>
            </a:r>
          </a:p>
          <a:p>
            <a:pPr marL="0" indent="360000" algn="just">
              <a:lnSpc>
                <a:spcPct val="8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{490,390,300,270}= 270;</a:t>
            </a:r>
          </a:p>
          <a:p>
            <a:pPr marL="0" indent="360000" algn="just">
              <a:lnSpc>
                <a:spcPct val="8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{575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420,2б0,190}=190.</a:t>
            </a:r>
          </a:p>
          <a:p>
            <a:pPr marL="0" indent="360000" algn="just"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Далее из полученных минимальных значений в соответствии с формулой  выбирается максимальное:</a:t>
            </a:r>
          </a:p>
          <a:p>
            <a:pPr marL="0" indent="360000" algn="just">
              <a:lnSpc>
                <a:spcPct val="8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max{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220,270,190}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270 (для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2).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0523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3861048"/>
          <a:ext cx="8496944" cy="2188056"/>
        </p:xfrm>
        <a:graphic>
          <a:graphicData uri="http://schemas.openxmlformats.org/drawingml/2006/table">
            <a:tbl>
              <a:tblPr/>
              <a:tblGrid>
                <a:gridCol w="1224136"/>
                <a:gridCol w="1224136"/>
                <a:gridCol w="1296144"/>
                <a:gridCol w="1512168"/>
                <a:gridCol w="1440160"/>
                <a:gridCol w="1800200"/>
              </a:tblGrid>
              <a:tr h="22322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Возможные новые товарные рынки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Min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по строке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270=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max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Следовательно, оптимальной по критерию максимина является альтернатива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т.е. фирме целесообразно выходить со своим товаром на рынок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Это самая осторожная стратегия, так как при любом состоянии внешней среды фирма получит прибыль не менее 270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тыс.ден.ед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5040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435280" cy="4785395"/>
          </a:xfrm>
        </p:spPr>
        <p:txBody>
          <a:bodyPr>
            <a:normAutofit/>
          </a:bodyPr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критерий максимина ориентирован на получение гарантированного минимума желаемого результата (правило "лучший" из "худших”), то критерий оптимизма предполагает возможность получения максимального уровня желательности результата. Эта альтернатива А* выбирается исходя из выражения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Рассматривая исходные данные (табл. 1) с точки зрения принципа оптимизма, получим: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{530,460,240,220 }= 530; 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{490,390,300,270}= 490;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}=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{575,420,2б0,190}= 575;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{530,490,575} = 575 (для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=3).                              </a:t>
            </a:r>
          </a:p>
          <a:p>
            <a:pPr>
              <a:buNone/>
            </a:pP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максимакса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(принцип безудержного оптимизма)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843808" y="3068960"/>
          <a:ext cx="241947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4" imgW="1333500" imgH="292100" progId="Equation.3">
                  <p:embed/>
                </p:oleObj>
              </mc:Choice>
              <mc:Fallback>
                <p:oleObj name="Формула" r:id="rId4" imgW="1333500" imgH="292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068960"/>
                        <a:ext cx="2419470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8363272" cy="4785395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Таким образом, оптимальной по критерию оптимизма будет альтернатива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для которой справедливо соотношение:</a:t>
            </a:r>
          </a:p>
          <a:p>
            <a:pPr marL="0" indent="36000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e(A*)=e(A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)=max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575.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772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924944"/>
          <a:ext cx="8424936" cy="1920240"/>
        </p:xfrm>
        <a:graphic>
          <a:graphicData uri="http://schemas.openxmlformats.org/drawingml/2006/table">
            <a:tbl>
              <a:tblPr/>
              <a:tblGrid>
                <a:gridCol w="1368152"/>
                <a:gridCol w="1440160"/>
                <a:gridCol w="1368152"/>
                <a:gridCol w="1584176"/>
                <a:gridCol w="1584176"/>
                <a:gridCol w="1080120"/>
              </a:tblGrid>
              <a:tr h="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Возможные новые товарные рынки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Политическая обстановка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Max 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по строке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стабильная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нестабильная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Степень конкуренции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en-US" sz="18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слабая,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сильная,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800" b="1" baseline="-25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="1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530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="1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490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Рынок, А</a:t>
                      </a:r>
                      <a:r>
                        <a:rPr lang="ru-RU" sz="1800" b="1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575=max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5F787AC07BE154188AA3903CC7A3FB0" ma:contentTypeVersion="0" ma:contentTypeDescription="Создание документа." ma:contentTypeScope="" ma:versionID="2d4c3d49f2f61fc7f24d14edfa3c0721">
  <xsd:schema xmlns:xsd="http://www.w3.org/2001/XMLSchema" xmlns:xs="http://www.w3.org/2001/XMLSchema" xmlns:p="http://schemas.microsoft.com/office/2006/metadata/properties" xmlns:ns2="d703fe87-285b-4e3a-b274-ddbd1efa7651" targetNamespace="http://schemas.microsoft.com/office/2006/metadata/properties" ma:root="true" ma:fieldsID="3d5647f4ed76c9e7875d2dc8ed851028" ns2:_="">
    <xsd:import namespace="d703fe87-285b-4e3a-b274-ddbd1efa765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03fe87-285b-4e3a-b274-ddbd1efa765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703fe87-285b-4e3a-b274-ddbd1efa7651">M3U43QF4D5AS-241-11</_dlc_DocId>
    <_dlc_DocIdUrl xmlns="d703fe87-285b-4e3a-b274-ddbd1efa7651">
      <Url>http://study.mesi.ru/sites/WorkPlaces_13_14/220457/_layouts/DocIdRedir.aspx?ID=M3U43QF4D5AS-241-11</Url>
      <Description>M3U43QF4D5AS-241-11</Description>
    </_dlc_DocIdUrl>
  </documentManagement>
</p:properties>
</file>

<file path=customXml/itemProps1.xml><?xml version="1.0" encoding="utf-8"?>
<ds:datastoreItem xmlns:ds="http://schemas.openxmlformats.org/officeDocument/2006/customXml" ds:itemID="{26A00531-AF29-4252-A312-85DF8DB138DA}"/>
</file>

<file path=customXml/itemProps2.xml><?xml version="1.0" encoding="utf-8"?>
<ds:datastoreItem xmlns:ds="http://schemas.openxmlformats.org/officeDocument/2006/customXml" ds:itemID="{A49CF765-6ECE-46B9-A787-764FBC7D3A92}"/>
</file>

<file path=customXml/itemProps3.xml><?xml version="1.0" encoding="utf-8"?>
<ds:datastoreItem xmlns:ds="http://schemas.openxmlformats.org/officeDocument/2006/customXml" ds:itemID="{88C9C2FC-4790-404E-B214-0F3113BD69D5}"/>
</file>

<file path=customXml/itemProps4.xml><?xml version="1.0" encoding="utf-8"?>
<ds:datastoreItem xmlns:ds="http://schemas.openxmlformats.org/officeDocument/2006/customXml" ds:itemID="{8348C7DC-FD30-42CE-B5E8-CC09C658265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2984</Words>
  <Application>Microsoft Office PowerPoint</Application>
  <PresentationFormat>Экран (4:3)</PresentationFormat>
  <Paragraphs>587</Paragraphs>
  <Slides>33</Slides>
  <Notes>0</Notes>
  <HiddenSlides>4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Corbel</vt:lpstr>
      <vt:lpstr>Times New Roman</vt:lpstr>
      <vt:lpstr>Тема2</vt:lpstr>
      <vt:lpstr>Формула</vt:lpstr>
      <vt:lpstr>Уравнение</vt:lpstr>
      <vt:lpstr>Методы оптимальных решений</vt:lpstr>
      <vt:lpstr>Принятие решений в условиях неопределенности </vt:lpstr>
      <vt:lpstr>Принятие решений в условиях неопределенности</vt:lpstr>
      <vt:lpstr>Критерий максимина (принцип гарантированного результата, или критерий Вальда).</vt:lpstr>
      <vt:lpstr>Пример</vt:lpstr>
      <vt:lpstr>Пример</vt:lpstr>
      <vt:lpstr>Пример</vt:lpstr>
      <vt:lpstr>Критерий максимакса (принцип безудержного оптимизма)</vt:lpstr>
      <vt:lpstr>Пример</vt:lpstr>
      <vt:lpstr>Критерий Гурвица</vt:lpstr>
      <vt:lpstr>Пример</vt:lpstr>
      <vt:lpstr>Пример</vt:lpstr>
      <vt:lpstr>Пример при 0,2</vt:lpstr>
      <vt:lpstr>Пример при 0,5</vt:lpstr>
      <vt:lpstr>Пример (при работе на 3-х рынках)</vt:lpstr>
      <vt:lpstr>Пример (при работе на 3-х рынках)</vt:lpstr>
      <vt:lpstr>Пример (при работе на 3-х рынках)</vt:lpstr>
      <vt:lpstr>Критерий минимаксного сожаления (принцип Сэвиджа)</vt:lpstr>
      <vt:lpstr>Критерий минимаксного сожаления (принцип Сэвиджа)</vt:lpstr>
      <vt:lpstr>Пример </vt:lpstr>
      <vt:lpstr>Пример </vt:lpstr>
      <vt:lpstr>Пример </vt:lpstr>
      <vt:lpstr>Критерий Лапласа</vt:lpstr>
      <vt:lpstr>Презентация PowerPoint</vt:lpstr>
      <vt:lpstr>Методы планирования в условиях риска </vt:lpstr>
      <vt:lpstr>Принцип Байеса</vt:lpstr>
      <vt:lpstr>Пример </vt:lpstr>
      <vt:lpstr>Пример </vt:lpstr>
      <vt:lpstr>Принцип Бернулли</vt:lpstr>
      <vt:lpstr>Принцип Бернулли</vt:lpstr>
      <vt:lpstr>Принцип Бернулли</vt:lpstr>
      <vt:lpstr>Пример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оптимальных решений</dc:title>
  <cp:lastModifiedBy>Test2</cp:lastModifiedBy>
  <cp:revision>24</cp:revision>
  <dcterms:modified xsi:type="dcterms:W3CDTF">2014-10-23T12:42:21Z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0x010100F5F787AC07BE154188AA3903CC7A3FB0</vt:lpwstr>
  </property>
  <property fmtid="{D5CDD505-2E9C-101B-9397-08002B2CF9AE}" pid="3" name="_dlc_DocIdItemGuid">
    <vt:lpwstr>58cc5246-deb1-4916-ad0c-654460a6ce82</vt:lpwstr>
  </property>
</Properties>
</file>